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6"/>
    <p:restoredTop sz="94640"/>
  </p:normalViewPr>
  <p:slideViewPr>
    <p:cSldViewPr snapToGrid="0">
      <p:cViewPr varScale="1">
        <p:scale>
          <a:sx n="149" d="100"/>
          <a:sy n="149" d="100"/>
        </p:scale>
        <p:origin x="200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214932-5C87-4103-81BF-FC12ECFB00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610350" cy="68580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28EB8C-804D-4EBA-973E-C5B541A33334}"/>
              </a:ext>
            </a:extLst>
          </p:cNvPr>
          <p:cNvSpPr>
            <a:spLocks noGrp="1"/>
          </p:cNvSpPr>
          <p:nvPr/>
        </p:nvSpPr>
        <p:spPr>
          <a:xfrm>
            <a:off x="571500" y="609600"/>
            <a:ext cx="495300" cy="38100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6DA3E8-9CB9-413F-96C6-5200FA3D9E51}"/>
              </a:ext>
            </a:extLst>
          </p:cNvPr>
          <p:cNvSpPr>
            <a:spLocks noGrp="1"/>
          </p:cNvSpPr>
          <p:nvPr/>
        </p:nvSpPr>
        <p:spPr>
          <a:xfrm>
            <a:off x="1200150" y="495300"/>
            <a:ext cx="4000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125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EON AI VENTURES  •  PRODUCT EXPERIENCE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EDD945-7A08-4E42-93C9-8D12998BA049}"/>
              </a:ext>
            </a:extLst>
          </p:cNvPr>
          <p:cNvSpPr>
            <a:spLocks noGrp="1"/>
          </p:cNvSpPr>
          <p:nvPr/>
        </p:nvSpPr>
        <p:spPr>
          <a:xfrm>
            <a:off x="571500" y="1257300"/>
            <a:ext cx="4953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7412" lnSpcReduction="10000"/>
          </a:bodyPr>
          <a:lstStyle/>
          <a:p>
            <a:pPr>
              <a:defRPr sz="570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PermitIQ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3751AD-0A61-4441-B585-D9697A6D555A}"/>
              </a:ext>
            </a:extLst>
          </p:cNvPr>
          <p:cNvSpPr>
            <a:spLocks noGrp="1"/>
          </p:cNvSpPr>
          <p:nvPr/>
        </p:nvSpPr>
        <p:spPr>
          <a:xfrm>
            <a:off x="571500" y="2095500"/>
            <a:ext cx="533400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4000"/>
              </a:lnSpc>
              <a:buNone/>
              <a:defRPr sz="37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permit journey,</a:t>
            </a:r>
          </a:p>
          <a:p>
            <a:pPr>
              <a:lnSpc>
                <a:spcPct val="94000"/>
              </a:lnSpc>
              <a:buNone/>
              <a:defRPr sz="37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reimagined.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1951A3-471F-4F4C-A799-F03E7AFCE6C1}"/>
              </a:ext>
            </a:extLst>
          </p:cNvPr>
          <p:cNvSpPr>
            <a:spLocks noGrp="1"/>
          </p:cNvSpPr>
          <p:nvPr/>
        </p:nvSpPr>
        <p:spPr>
          <a:xfrm>
            <a:off x="571500" y="3619500"/>
            <a:ext cx="5143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290" lnSpcReduction="10000"/>
          </a:bodyPr>
          <a:lstStyle/>
          <a:p>
            <a:pPr>
              <a:lnSpc>
                <a:spcPct val="112000"/>
              </a:lnSpc>
              <a:buNone/>
              <a:defRPr sz="1800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B9C4D6"/>
                </a:solidFill>
                <a:latin typeface="Arial"/>
                <a:ea typeface="Arial"/>
                <a:cs typeface="Arial"/>
              </a:rPr>
              <a:t>One UI screen per slide—showing how workers learn, prepare, review, verify, and improve a pump-seal job.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95D623D-969D-4A36-AEFD-505A2C0A06EE}"/>
              </a:ext>
            </a:extLst>
          </p:cNvPr>
          <p:cNvSpPr>
            <a:spLocks noGrp="1"/>
          </p:cNvSpPr>
          <p:nvPr/>
        </p:nvSpPr>
        <p:spPr>
          <a:xfrm>
            <a:off x="571500" y="4876800"/>
            <a:ext cx="8763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6D9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E7252B-DF3A-4421-8C34-9CE5FA7E17AB}"/>
              </a:ext>
            </a:extLst>
          </p:cNvPr>
          <p:cNvSpPr>
            <a:spLocks noGrp="1"/>
          </p:cNvSpPr>
          <p:nvPr/>
        </p:nvSpPr>
        <p:spPr>
          <a:xfrm>
            <a:off x="571500" y="4886325"/>
            <a:ext cx="876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DAD32E8-6593-45F8-A438-AF16F072889D}"/>
              </a:ext>
            </a:extLst>
          </p:cNvPr>
          <p:cNvSpPr>
            <a:spLocks noGrp="1"/>
          </p:cNvSpPr>
          <p:nvPr/>
        </p:nvSpPr>
        <p:spPr>
          <a:xfrm>
            <a:off x="1543050" y="4876800"/>
            <a:ext cx="112395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5B2D50-9DDA-4372-B0E4-09F4AF3F9818}"/>
              </a:ext>
            </a:extLst>
          </p:cNvPr>
          <p:cNvSpPr>
            <a:spLocks noGrp="1"/>
          </p:cNvSpPr>
          <p:nvPr/>
        </p:nvSpPr>
        <p:spPr>
          <a:xfrm>
            <a:off x="1543050" y="4886325"/>
            <a:ext cx="1123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C512D63-1A47-413D-87C0-77799B9A062E}"/>
              </a:ext>
            </a:extLst>
          </p:cNvPr>
          <p:cNvSpPr>
            <a:spLocks noGrp="1"/>
          </p:cNvSpPr>
          <p:nvPr/>
        </p:nvSpPr>
        <p:spPr>
          <a:xfrm>
            <a:off x="2762250" y="487680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224F08-CF84-41D1-A978-4E77063FAFC6}"/>
              </a:ext>
            </a:extLst>
          </p:cNvPr>
          <p:cNvSpPr>
            <a:spLocks noGrp="1"/>
          </p:cNvSpPr>
          <p:nvPr/>
        </p:nvSpPr>
        <p:spPr>
          <a:xfrm>
            <a:off x="2762250" y="4886325"/>
            <a:ext cx="990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REVIEW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62B1A74-8B57-4E10-B860-CC0D0AD0D662}"/>
              </a:ext>
            </a:extLst>
          </p:cNvPr>
          <p:cNvSpPr>
            <a:spLocks noGrp="1"/>
          </p:cNvSpPr>
          <p:nvPr/>
        </p:nvSpPr>
        <p:spPr>
          <a:xfrm>
            <a:off x="3848100" y="487680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7DB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B455E5-299D-45BC-9329-31891572BACB}"/>
              </a:ext>
            </a:extLst>
          </p:cNvPr>
          <p:cNvSpPr>
            <a:spLocks noGrp="1"/>
          </p:cNvSpPr>
          <p:nvPr/>
        </p:nvSpPr>
        <p:spPr>
          <a:xfrm>
            <a:off x="3848100" y="4886325"/>
            <a:ext cx="990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1109C78-2785-41CD-8E0F-E3DCD2E4A8FE}"/>
              </a:ext>
            </a:extLst>
          </p:cNvPr>
          <p:cNvSpPr>
            <a:spLocks noGrp="1"/>
          </p:cNvSpPr>
          <p:nvPr/>
        </p:nvSpPr>
        <p:spPr>
          <a:xfrm>
            <a:off x="4933950" y="4876800"/>
            <a:ext cx="11049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C0E0C9-DC84-4C6B-9426-84615FD03812}"/>
              </a:ext>
            </a:extLst>
          </p:cNvPr>
          <p:cNvSpPr>
            <a:spLocks noGrp="1"/>
          </p:cNvSpPr>
          <p:nvPr/>
        </p:nvSpPr>
        <p:spPr>
          <a:xfrm>
            <a:off x="4933950" y="4886325"/>
            <a:ext cx="11049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IMPROVE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3A4C0-0CD7-40BE-BB0D-CA459E328905}"/>
              </a:ext>
            </a:extLst>
          </p:cNvPr>
          <p:cNvSpPr>
            <a:spLocks noGrp="1"/>
          </p:cNvSpPr>
          <p:nvPr/>
        </p:nvSpPr>
        <p:spPr>
          <a:xfrm>
            <a:off x="571500" y="6191250"/>
            <a:ext cx="561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GENESIS-STYLE VISUAL WALKTHROUGH  •  OIL &amp; GAS  •  JULY 2026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1C248C-4445-41AE-8B06-D979075F00DE}"/>
              </a:ext>
            </a:extLst>
          </p:cNvPr>
          <p:cNvSpPr>
            <a:spLocks noGrp="1"/>
          </p:cNvSpPr>
          <p:nvPr/>
        </p:nvSpPr>
        <p:spPr>
          <a:xfrm>
            <a:off x="9201150" y="36195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</p:spTree>
    <p:extLst>
      <p:ext uri="{BB962C8B-B14F-4D97-AF65-F5344CB8AC3E}">
        <p14:creationId xmlns:p14="http://schemas.microsoft.com/office/powerpoint/2010/main" val="1397275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7683091" y="1606569"/>
            <a:ext cx="4718688" cy="26542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F730BBE-550B-4AF5-B0BB-D13B94D5EF3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9ED2CB-D832-4958-8EBE-815088E459DF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945F8B-89E8-43FB-96CD-5B3B9D4492FD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BCC1BF-401E-429F-BFCC-3B0442CCE9AF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09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AE2BF6-D7BF-4AF2-8216-ABBAF5ACF5C3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Show why each permit path is proposed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BE857C-912E-48EE-9FD4-081002F84C04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Map job facts to possible permit types and make every reason visible to the reviewer.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3CBE76D-8AF1-4E40-98F0-BF7428C5E12E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F5EF5A-AB0F-4F8A-AF6F-342FDDE024D2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401AFD-3918-4182-9151-1630FEDC7601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BE1C6C6-99C1-4619-B48B-9C4390766D33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68AA315-F9B6-4308-BC5C-26239010A496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776C9A-A7ED-4646-9E21-880F596CB698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44AD84-B174-4257-BC07-20F3DA5E8823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E91384-D7B0-459F-BC02-3FC828461192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reasoning is visible, while the authorized human still decides.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4F74B7-2936-4C8A-B0CD-617C31352027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82DE48-CCC0-47CD-9DE0-6EE8ED4E8AD0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B7BE46-F305-4AF2-8AF4-14342E0E1D02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C66C5E-A6DB-4738-AF8B-3839A9663D13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405DBA0-0269-478C-9F56-52A4D8B43DA9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09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11B974-5EFC-0090-90B7-373276FC7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217921" y="4953000"/>
            <a:ext cx="2235201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1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643171" y="1525191"/>
            <a:ext cx="5519680" cy="31048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72B7348-6618-4D9E-BDE3-8692223CE4C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57E02C-9B86-4E79-9B66-1B71C3965C99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5A89AB-9C93-4340-AC72-805831C5D2B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00422B-D8A1-42C9-9914-C5520A988BF3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10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AA113D-3B57-480E-A2F6-B20C05B2375A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7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Turn a blank form into an equipment-aware draft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FAC96-B76B-4848-A140-8E6C28D6FE0F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Map known pump hazards, isolations, and task conditions into the company’s own structure.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A6C648B-EEC8-43C1-B69E-3CC80F276551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8A7F3C-799E-42A0-84AD-FC49BA51D42C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C5CA1-432E-44E8-8692-87C3F6E8BF70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05E3416-1C61-4582-BA01-F2E33A46BB6A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211056A-F5B3-484C-B2A3-F0085672A239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F9C92C-9FB5-4E7A-BB9F-180E2C27C026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90AEFF-5257-4D99-BE2D-F48E98BA11BE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02A001-5200-4173-A5D8-1930AF98F7A1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Get a head start without pretending the field has already been checked.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96E74E-E6A4-451E-80C8-CB2F742D5A58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DAF994-90D0-4E08-81F4-A6D245C4148F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F1F32B-318B-4609-A573-BAB8E7236675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E94FAA-DD96-4AB9-A7BA-6CA7B8650B5B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861B4D-D6A5-4E88-9ECF-0F2E2A1C9195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10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D9C729-30B6-81CF-1F3F-F698C9E444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133850" y="5041200"/>
            <a:ext cx="2298533" cy="12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50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7282149" y="1562557"/>
            <a:ext cx="4909851" cy="27617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19B8BA0-0233-4203-BB92-B41F8EE1F6A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26ED12-21D6-456F-A3F4-0D3D85FCC975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63743F-17B5-4DC3-8C46-28F995108506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8472D5-E09D-4E46-A0DA-674DCF0952BB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11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479791-CE3D-4898-8BC6-451597843A8F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Paper cannot verify the field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3D9A85-F758-45CC-B0DB-80A17307FB48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Ask the worker to confirm the facts that controlled sources and software cannot know.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84EE4B-DDFA-4E2A-B76E-74E9903FE95A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4794A9-2E23-4F60-96B7-6937F634A6B5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09778A-B0E4-4C2F-9AD8-25121E4BD411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C1B079-05FE-47B3-A6B9-379529BD8831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B64D478-A47A-427A-84FD-0DCD9330BC73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1DC66C-DD3F-42E0-89DC-090ED0952F5F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ECD1F1-36E8-428B-888E-0A24CFBBDCD3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73335E-E949-46C1-921C-CF99075380D1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Unknowns become explicit questions instead of hidden assumptions.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9A6EA4-A37E-4DE7-AAE4-B0B3F5E6AE1A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8D9A12-FA9D-4F51-AAE2-75BA40C63D69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607014-BA5F-4E30-AB0C-BDFE2A365831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6AC201-ECC9-45FD-9443-B7ECCC769A77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26AB58-CEB8-4FAC-8C18-214AFC91FC4D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11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9C1E49-7FE1-38B1-DB41-1AADF3F1A4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213272" y="4905227"/>
            <a:ext cx="2421205" cy="136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09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8537294" y="2012530"/>
            <a:ext cx="3975661" cy="22363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3CCDD1-AE1A-4C71-AA0F-E5F3E9F8B2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064834-061B-4E7D-A887-C371DF25144E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E825BB-EB74-4DC6-AA1D-8CC3C67B5545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29A503-4C23-4A6E-9026-ED68504FAE91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12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57264E-9F5C-4AE2-AAC2-8EFE1B6A9E62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8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Uncertainty stays visible until it is resolved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716161-4DC6-4855-ADA9-8B36FC350871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Keep confirmed, unanswered, and blocked items separate before the package is submitted.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1845BCB-8BBA-42F3-AE0F-9F4B8A03F6E8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EB16A8-0B07-41D0-A85A-E9303702162D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008B50-CAD3-4CA8-90F4-DBDF286585F4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836B76A-1DC5-4CBF-B828-D18995C7C115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EDEE9F3-A4BD-40C3-A07B-A924F6961D8A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068E47-2C99-473A-8A88-991E178F874A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5B974-1B6D-4618-85B6-D32C144FE3C3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EE9296-370E-40EE-8663-343488BAFD88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No green score can hide a critical missing field fact.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58CB52-5E36-442D-8438-2EB9F34C325F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414BD1-7961-41D8-BCBB-FA74C156FE8B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1C4601-DD86-4A21-9C80-47E45ABEF087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954A-CF10-487F-9F94-4FF0A4A9E3EE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BEDF0A-1153-4ED5-9E1F-8294A4EB833A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12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EEE75F-F2A5-284D-7B85-A54A4EC454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133850" y="4601323"/>
            <a:ext cx="2352403" cy="132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3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7816697" y="2038350"/>
            <a:ext cx="4292906" cy="24147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47F80A-88A6-42E8-8153-D2264921426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F7CC52-2F60-44C6-BD4B-7847E718F1B1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DFBAE1-36D0-41C7-8CA2-2B2E4ECC2837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D3965-B5B9-4383-A9CD-01E87562A1C3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13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3DAAFD-2563-44E8-8EE0-CF2358BC44CB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3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See the whole package before sending 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36A4B8-8CCF-48DA-9C29-F5D6C691859F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Review the draft, sources, open questions, and attestations together as one work story.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7CF1876-AB62-4C81-A9C3-75934E6AF874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9ED697-B82D-4B99-9741-F7F934C3CE99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0CF492-28B4-4461-ACCF-BA82ACACF795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EA8BF12-D4C8-45C9-B51C-1DAC0B533799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78A2ACF-13F4-4045-8F4F-125A73DBD777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71C61C-04B0-4901-8CDB-A683127ADD60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DFADDC-7FEA-46AD-9FAE-78141E168754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C82722-243A-4FA4-8518-08BB9C5F1E7C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Problems are corrected before they reach the permit issuer.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13281-92D1-4CC0-B9FC-8E81C597E455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79CAB4-BC26-485C-86F8-587EB9DD03C2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96EDD2-C1C8-4722-B6FA-2F5108CC12B3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8E39F0-2DCF-4E21-96EC-9C696C42C69F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E0B1EB-25D1-4C44-82EF-FCCF00442C87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13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982941-8AD5-53DD-AC70-712A0B6462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994" t="27" b="27"/>
          <a:stretch>
            <a:fillRect/>
          </a:stretch>
        </p:blipFill>
        <p:spPr>
          <a:xfrm>
            <a:off x="3948157" y="5375635"/>
            <a:ext cx="1431026" cy="100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56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8201025" y="1833563"/>
            <a:ext cx="3979333" cy="22383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059D20-1358-4400-92DE-109658C7D6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306B4B-C120-46AA-BFFF-E990B0FD8FCC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703933-8790-4B8C-99F5-3716A9B600C4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11EC2E-7369-402D-8AE1-2ABCB692E2B3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14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5DCBD6-BAF9-464F-869A-EBCD6BCC336E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30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reviewer sees every important change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E33209-CC94-43A6-BBEC-1CC88EA6D5EC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Align source wording, PermitIQ’s draft, and the worker’s edits for fast comparison.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EA50447-FBE4-41D6-88ED-D896EB8794CB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379A89-54C3-41D2-BB15-E2C76986D34C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REVIEW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72AF94-29E5-4125-AE06-329E39685CBD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666A83D-4A73-45A0-AEBE-E420697230BB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EE791F3-18D9-4014-8130-F84B089A0064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2ACCB-2688-42B1-B9DF-8275036321A9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E9FD3-49BB-418C-BD92-6CE6571C10B5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5D85CD-B130-41BA-AF68-FAE58AC9C7D9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Review is faster without losing source traceability.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AF8C7F-E9F9-4168-8CF1-9F44CE516299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348E64-C18B-4DDB-BF5D-4A2B69C5B3C0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800A5E-C99B-471F-B903-45C56E7DB889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D1A48E-140A-4648-9D7F-4A6197D63197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3511F0-31F8-45A3-A285-6E7319AB2268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14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05BEF8-3201-40C0-2B61-E1FF73AF01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189389" y="4827339"/>
            <a:ext cx="2485731" cy="139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05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904566" y="1657350"/>
            <a:ext cx="5012267" cy="2819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0EDA6B-7FC0-4EF6-9E3D-84F01C80480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AD6FC-FC4F-423D-82D5-EE102277ACAE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2219C1-8592-4A17-BBA6-2AEE3334233A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278CA0-BB7F-47B7-9161-F1D2BE16BAC2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15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B06FD-A3B7-4FC1-88FA-968F1DECD766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4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Only the authorized human makes the approval decision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51BEF-50C1-4DB7-9CCD-E51F5A41616B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The issuer can approve, return, or reject—and must record the reason for the decision.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7B2E25B-081A-46EA-8CF7-772BA64FE0CB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3D8AF8-DD08-4965-A8DB-10A9FB89740E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REVIEW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DE1154-BEF1-4ADC-AE52-C5D0210DDC13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0B106B4-0117-4F96-9C39-8FF88287927D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37B3E68-339A-4463-B02A-CED2943E5760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49BE96-A66C-4A05-8C6B-645946A025A1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D8A8C0-CDBF-49CA-9A77-91E0749E2429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49B854-92C9-47F6-A740-A0852ED64BAF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PermitIQ supports human authority; it never replaces it.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7D0A8F-33B8-4A3E-B004-9A1BC3B53577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5583B9-F219-489D-AFBA-772062D394C5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BC33FC-95BC-49FB-9982-4ADBBF063A75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60BD68-832F-4999-B454-07DAFB350206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4AA7B6-EC4F-4689-BCE5-23FA652AE3D5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15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3E0F68-238C-CD40-04CB-57A9221A56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110404" y="4981575"/>
            <a:ext cx="2404533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96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096000" y="1600200"/>
            <a:ext cx="6096000" cy="3429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A99730-5569-4F95-8EE0-F3AF186307F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960271-2A67-4E83-8B7E-B1412F675E6F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6F814-172C-4843-9FEA-56895C02B10B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7DB9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CC9B2A-F7CA-4BED-87EF-281FA0182F96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16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7BB9A7-1C5C-4695-A01F-F02809A76022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9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Only approved checkpoints move into the field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D1651B-F0D4-4D93-8F0E-A761867B13FE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The approved permit package hands a precise list of physical checks to Field IQ.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15A8555-5C73-4973-A8B3-C86EF3ED27FB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7DB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2F4C99-2262-425F-80DF-A1D900C600BC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04DCAB-E144-4375-8944-F813D3202030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71DB792-8790-4B3A-AC76-9F0DDA432A99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7DB9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09B4CD2-0A35-4B0D-A641-D3F40DFE9AE2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7DB9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0D70A2-F208-4F24-BD6B-4CD8B00B53FA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7DB9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B6F764-306B-4261-A4BD-B0C6D4DC4058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CBFF9D-9A3B-49CA-8B13-A4A7E57DE00F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PermitIQ prepares the logic. Field IQ captures what was verified.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89DEF3-8AB7-42DF-A78D-7B47531BB359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5C4AB4-52CB-4B40-B846-D93A2E1F5A48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FFC40C-3139-4558-852F-233CBD01CE2E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B70340-BCE2-4D0B-8391-BF83E1EADF72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D428AA-1B8C-4266-9FA5-3A5E3C3548C6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16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C3D867-C2BC-B4A4-8AEB-7E5A4B42DC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612116" y="5039915"/>
            <a:ext cx="2109260" cy="118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06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974850" y="1543050"/>
            <a:ext cx="5176500" cy="29117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2E3F20-6276-441A-BAAE-486DCF5C67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4AA656-EBD6-49CB-A3BB-006782A0D66B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FD007E-0A05-4933-A30C-DBDBD7E44688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7DB9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1A6070-2F6E-4548-8723-6AEAC4493DCD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17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C9056D-B651-4A95-AE6C-E4EF0F2D3DE3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Record what was physically checked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D01829-9C89-42D6-8C04-096CEC61473D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Capture photos, observations, equipment identity, time, and user at the point of work.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4997235-3A5D-4DBC-A0E0-85A7A69F3897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7DB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719606-C234-42F1-83F3-AEEE9A36B4FA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D81CBD-9111-4AA3-A628-58A8D3A00485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2EB44CA-FDAC-4895-A01C-8CB29CBCAFA5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7DB9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6BDE9D8-FCA7-4441-BE9E-1681D4428A43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7DB9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7A20D4-E2B0-41C0-9F9D-60C70FD09B86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7DB9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32B114-82A6-49E9-AD70-AEE5E194239C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075951-8F95-4DDA-B6F0-4CBE572004F8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6388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A checkbox becomes evidence tied to the real asset.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CE0653-26DE-4F42-893E-820CC2D81D54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45045-C6FE-49F2-A824-4A5756AC35B0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3D8E03-0112-4854-B915-065C67798281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A46CCC-F13E-4049-9D8E-FBDD562195D3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D8E30A-BF86-4A0C-85B4-E9D1F3CEDD2B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17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703B0F-DE35-DB28-846A-3D913FB6EE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1856933" y="4857750"/>
            <a:ext cx="1630290" cy="91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83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453436" y="1762125"/>
            <a:ext cx="5738564" cy="32279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5F51B4-B6DE-42E5-9DE1-B5984C78CD3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25E598-5FED-4396-ACB9-7FDBBF7237CF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4F7269-2B80-4FA9-8D61-0707EE337C43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5A6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C7C882-2EE1-4224-9333-8D126B7ACB68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18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D3A6E8-58A8-4F75-BA6D-A414A3F259AA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A changed condition stops the flow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1C6D55-F024-421E-A389-23C7151DBDF4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If the field differs from the approved basis, raise a delta instead of working around it.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D812890-59BB-433C-9727-5B76ED049BC9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5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452399-0E28-4C19-B254-CE5F6B046D4C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5A6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5A6E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0ED68B-B92A-4F0A-8AB6-365C785538B7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C86210-3BB3-4A57-84F9-D29E4ABEFD10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5A6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A78412A-F0D7-4C29-9048-3A1C90875D27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5A6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BD0320-B2E5-4DBD-9A7D-3433FF249702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5A6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30A957-2C42-47E0-9B1F-F50E8E4216EC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5A6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5A6E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C8476C-CF01-407A-A9CC-EB1BC346E8D5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job pauses and returns for reassessment with a traceable record.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E62293-84EB-46E7-AB1D-2DBC9CE61BD0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35839B-67B9-4F34-95C1-09895156CDDB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3BBB51-E1C8-4421-AD95-333D0BFA1FAF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96344C-4205-4A15-BAE2-3A989A7E6342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AAD3A9-1DEB-41F7-97E2-AC3708620EF5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18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805A95-DF1E-0A64-EB0A-B69DD552F6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06" t="27" b="27"/>
          <a:stretch>
            <a:fillRect/>
          </a:stretch>
        </p:blipFill>
        <p:spPr>
          <a:xfrm>
            <a:off x="1713374" y="4914900"/>
            <a:ext cx="1697701" cy="12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76F3E-EF4A-40A7-A204-594E7AF293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68BD8A-A94A-4565-9A4C-642CC8F99179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7799FF-284D-41D3-98EF-1C564979F910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495A6B-CB03-4C6C-8D6A-A47F40F0522B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01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EB5AE-9189-478F-8DCD-9C42703C8001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Start in the right governed world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BA95DD-16AF-4A9F-A641-F2343265CBEC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5312"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Choose the company and site module before PermitIQ applies any forms, rules, roles, or vocabulary.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25F6112-C676-4DFD-985E-FBCBF0319EBB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F46E6C-F8C0-4E4E-A318-DF8E080C49BF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ORIENT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A8A9B-084C-4E69-8C24-52E8C80A2C5D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 dirty="0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7D9E21F-EDB9-4C8E-8D1C-E4447248EDF5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65CFED5-7AFC-49A6-AEF4-D4541F1A229E}"/>
              </a:ext>
            </a:extLst>
          </p:cNvPr>
          <p:cNvSpPr>
            <a:spLocks noGrp="1"/>
          </p:cNvSpPr>
          <p:nvPr/>
        </p:nvSpPr>
        <p:spPr>
          <a:xfrm>
            <a:off x="9639300" y="470535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E7B092-2C53-43D0-A01E-0C40DFEE0387}"/>
              </a:ext>
            </a:extLst>
          </p:cNvPr>
          <p:cNvSpPr>
            <a:spLocks noGrp="1"/>
          </p:cNvSpPr>
          <p:nvPr/>
        </p:nvSpPr>
        <p:spPr>
          <a:xfrm>
            <a:off x="9829800" y="4895850"/>
            <a:ext cx="40005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8BD738-E1DD-4A6C-BA79-4D0991FE5473}"/>
              </a:ext>
            </a:extLst>
          </p:cNvPr>
          <p:cNvSpPr>
            <a:spLocks noGrp="1"/>
          </p:cNvSpPr>
          <p:nvPr/>
        </p:nvSpPr>
        <p:spPr>
          <a:xfrm>
            <a:off x="9829800" y="502920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4E2A4D-6479-4574-90B7-C80C43D8F23B}"/>
              </a:ext>
            </a:extLst>
          </p:cNvPr>
          <p:cNvSpPr>
            <a:spLocks noGrp="1"/>
          </p:cNvSpPr>
          <p:nvPr/>
        </p:nvSpPr>
        <p:spPr>
          <a:xfrm>
            <a:off x="9829800" y="533400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2069" lnSpcReduction="20000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same trusted core can adapt to each company without mixing its controlled rules.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8321D4-3AE3-4659-831D-7A7998213BDC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50B40C-08C2-4604-AB9E-3BF7AFB2B2CA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28C152-6380-457F-B857-B6481240AABE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99CACE-D3CE-42D1-B347-A65B70709CCB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886250-6629-4BBB-8169-5C930CFAF172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01 / 22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rcRect t="27" b="27"/>
          <a:stretch>
            <a:fillRect/>
          </a:stretch>
        </p:blipFill>
        <p:spPr>
          <a:xfrm>
            <a:off x="4025442" y="4436269"/>
            <a:ext cx="3191930" cy="17954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E547A3-1A65-2D27-027F-9D0D9F440E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856" t="7583" b="19771"/>
          <a:stretch>
            <a:fillRect/>
          </a:stretch>
        </p:blipFill>
        <p:spPr>
          <a:xfrm>
            <a:off x="9662586" y="978572"/>
            <a:ext cx="2034114" cy="359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4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7248589" y="1563362"/>
            <a:ext cx="4959223" cy="27895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226A59-0E14-42F1-900B-FB5756709AE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D85786-B129-4B48-A863-2465B85FB541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DED978-1B3C-4A83-906E-3E352FA8FA53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7DB9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43736A-69F8-4C25-A1F3-15A68F7D419F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19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BD34AF-D1D3-4877-9477-638F1BA34723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Restoration is part of the job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E31087-891C-4A2A-8D92-D17484C3E917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Verify guards, isolations, housekeeping, and handback before the episode can close.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D9868B2-695C-4973-9DA7-57E2DE957F8E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7DB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12FD08-4D52-400D-A31C-43C8DE963D66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20D157-7967-47D8-BF2A-B45987094724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7B0E29D-0A85-4EBE-A0F6-68CC49789688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7DB9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1A710D8-018C-47AD-A24C-D2B4055F921A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7DB9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44802-9B80-4208-9256-712FFCB75024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7DB9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8D03BD-B810-4EF9-82F7-96DEF7B3F02E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7DB9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7DB9A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08B082-8F98-4993-B181-9E2C91776157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Record how safe conditions were restored—not just how work began.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0A7840-41B9-48B1-9B9B-E91333E26CFE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25982F-486B-4D2F-9A9B-39DF811B9687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573D4E-A7E5-4F05-8EDD-4789906FA778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53E584-199E-4066-B84E-0B191D73C803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7855DF-0D3E-45B5-998F-25241089B23F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19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52F68B-ECCE-7A65-8932-C539061A4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929817" y="4992077"/>
            <a:ext cx="2385863" cy="134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19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9245192" y="1837637"/>
            <a:ext cx="2845616" cy="17911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587DE0-D2F2-4693-99B0-FDFEA37CB3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A97007-FAB9-40EE-8D11-48A9F9CA7E09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40288C-A105-4462-9902-76EBCB229B4A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9D55AC-F8BC-4FD3-AAEE-D362E9CDA603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20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44C2E0-3060-4EF3-9F77-2A28B75ED78E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8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final record tells the complete work story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0EECF1-89F3-4978-A2C6-EEEAD37B95EE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7302"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Intent, sources, decisions, approvals, evidence, deltas, and closeout become one verified episode.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2B4B8E-1BFA-4C61-BF6B-B47452C94D39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6D9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5BCEBF-0907-44DF-859F-0FA2A97A20CA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RECORD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C6DD3-585D-44E5-BE8F-89223652C44F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33B30A-63D8-4647-A28A-51AB794FF34B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58D0EF8-7A09-43DF-8F76-4E47938611DC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3B4FDD-153E-4DC5-94F3-A0789651D6EF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6712FB-81E3-4D25-9C10-4FFDC23F7168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0163C3-2AC0-495C-BEAD-C94BB756FD22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Understand what happened without reconstructing fragments.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C80222-93C2-4377-8B3A-7C97B6194F64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CAA5E5-D5D8-4240-BA42-218D53FC2F93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FB819D-EF40-4D20-9A67-67E112A37B55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5CE722-34A8-4044-9BAB-CCDD5A2D9B52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5BD5EE-8EB6-4B34-97A0-14FDE674411E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20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86C78B-8CE6-57F3-4DD8-F95A77541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068365" y="4953000"/>
            <a:ext cx="2150269" cy="135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71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8368943" y="1968692"/>
            <a:ext cx="3679837" cy="20699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1FF3F8-C6A3-4DD4-A0B0-C1E448E234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0B0540-3945-4552-A8C5-4D03E63B8A10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670317-8F4D-46C5-83AD-3C9D8C0432F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817140-E126-4711-920E-85FD1921E202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21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4B7EE5-AD4C-4547-B070-7366F78B76E6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1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Repeated evidence can propose a better way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02D92B-DF61-4916-B300-6CCD337A2BC1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Find patterns across verified episodes and create a governed improvement proposal.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BA2550-8C63-492A-B755-D46877882339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6605A-7B05-49FF-B37E-B7C8FF2D192E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IMPROVE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32D51B-F85E-4BB3-A527-77F9FC579C48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83FF015-0B33-43D3-9D66-56C25E52F0D5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B9753F4-9EBE-43A3-8733-F350B56307EA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9B4B16-EA74-4797-B0A5-EFF3EF34D76F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2AB847-8012-4084-B886-8C0F28FF612E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31DAAC-89AA-4555-A26F-9CC4F01D08E9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Evidence may propose change. A human owner must review and publish it.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B7D3B6-EB74-4D15-8439-521D24C831C3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6FEAF9-0833-44E7-85E8-6A37F816AA06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FF7D37-D4E8-417F-930F-C3D22FC0BF27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D01928-06C1-4D4E-A236-50645A94E434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E0EBD7-C697-4970-9536-B42A8B00F0F1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21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11021A-77D4-18D3-1515-F40FCDA0D9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032032" y="4733925"/>
            <a:ext cx="24384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98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9211733" y="2266950"/>
            <a:ext cx="2980267" cy="1676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469004-3466-4DF3-B412-BECB5FF941A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955A47-090E-42BF-8EC3-F0A6760512DB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15F31D-C26C-47FB-95E9-5AC374A5D41D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654C03-8D1D-4F73-BCBF-4C9F61D6B7D5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22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420F7B-170D-40C2-BC20-40A65D524305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70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One core. Many company-specific governed modules.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205A0-2FE3-427B-8809-FBDF2013C715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7712"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Forms, language, sources, roles, and workflows can change while the trusted core stays stable.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899BE9C-E913-4B1B-AD91-7284B0C7FA63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DFAB6D-F7F4-4AFB-97FD-FD88A19F2317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SCALE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4CFBAB-B845-4A20-A464-2B8C6ABEDFBC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542B58-E1A5-4F90-BB7E-D0500C7385BB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CEE4FED-01A1-4FEB-BBA2-E2FDF6E78C45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57F938-E723-4E84-A519-22999780FC26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C1FDD3-1A35-46AC-8D8F-87D05936DB3E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4C3C30-1508-4989-81A7-B42E578FE396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Start with one customer, one facility, and one equipment family—then scale.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6BBB96-84B3-43A0-B4E1-36F94432588F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0B0D3A-ECF6-4DDA-A67D-4C97580FDE6E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A15D23-6DDF-473A-8D6A-6F4A6D199535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FEAFAA-CBAA-4FDE-8AD8-26B0AA4C496A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EECEAB-ACA5-4213-B225-1B771F1A12CF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22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16533C-6636-E811-AEF2-1B6F741D26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424663" y="4827985"/>
            <a:ext cx="2980267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80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018367" y="1276350"/>
            <a:ext cx="9516533" cy="53530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27257E-FE42-4BD0-BE42-34E9D97836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24E05E-2247-4936-BADB-600300DB0189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ED18D2-F039-49B1-9E41-2E4EE6A1EB3E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7BADF7-BC12-42DE-A05F-0C1C318BDB55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02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6AD15F-3F34-40B2-AE8B-D737D3E79FC2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next safe action is obvious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21558A-7A28-4BB6-AFE9-3A854979778D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The home screen turns a complicated permit journey into one clear next step for the worker.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848B2AF-E8CE-4842-B0B3-518D726DE299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9B6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1D6B06-85EB-4A5F-8232-40B31CCBE210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ORIENT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1BCE3E-816D-403A-B8B8-41DA2C815B09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4F9AF3D-354E-438A-8861-E6BF0844A2AB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1C57124-BFB8-4034-9467-594E9DF69A03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9B6D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5F90E-CA67-4954-95C9-882867293FE9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9B6D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53B067-3B77-477C-97FD-CEC65F2932B3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9B6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9B6D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619633-151D-4B93-9523-11FF1232F4FE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Workers spend less time hunting and more time preparing the real job.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2C063F-AA40-42D3-A89C-6AA316CD7501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BAD4E6-EB40-49A1-89B0-18A44789E0D0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D8C634-6E8B-4832-AAE6-7F0B841E211A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1624C4-B886-4A89-91E5-4CDBA648E946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EBA6BD-C04F-4994-8B5F-8B6DDFAA82F1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02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BB54ED-F870-B751-5740-95030EC7A0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305175" y="4658916"/>
            <a:ext cx="3028950" cy="170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6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1962152" y="102870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F5E36D0-13CE-40BD-8875-5E9120E2D78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B8730D-5741-4418-A9FD-75E40B8CF37A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FD5EAC-7409-4417-8159-4809801964B7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FBCEE6-50E4-402D-AD96-0B6E3B17B686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03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8FF78E-DF73-4F38-AAFA-B2954EFB7612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70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Practice the company’s permit before the real job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C81529-282F-4733-AA55-7AA5577DF8EE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Rehearse job decisions in a safe learning room built from controlled company sources.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19D95A1-8B29-425D-84B0-94E584A2496A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6D9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D2F32F-FF3D-47A3-8E60-2DE5C5559010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3B2728-4F14-4AE4-94B8-5097962CC1B9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434B498-49DF-4523-81ED-CECAE4D196EE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FCBAE7A-BCD7-4444-84C7-ECBEB335867F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8DF03-42FD-47CF-BDB7-B3FDEDFF366F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307D20-EF76-4BF0-84FE-BAF4A298DB0D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86F96C-82A6-4FF0-ADE1-2CBB4E9122D5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New and contractor personnel build confidence before the live permit process.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A4E2BD-D4AE-47A4-B617-B222DF8ADD63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CAB1B3-2039-4390-A391-E221998D2712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6004B0-93F4-4B62-8085-EE98C192837E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11674B-8300-40B7-B4E1-6256671E4F60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FDD2D8-077A-4A13-86EA-8C8703A06D01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03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AA8CD8-8B63-5A79-B707-75AD37E1AE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634992" y="4782145"/>
            <a:ext cx="2809876" cy="158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1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5797323" y="1609725"/>
            <a:ext cx="6394677" cy="35970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8C677A-3AB6-4A6C-9509-134C2F2B40B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A84E61-1950-4160-9FE7-212EADAA9566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0DAA0B-9766-4DBF-8DF9-6ABE3A47AE34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C194BF-0067-4823-BCBF-62B1A525E6FB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04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412667-C494-464B-A9D1-8661A7216C2A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0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Learn by making one real decision at a 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6E9F8-FBFD-4D10-9EA6-991DC0D92A2F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5312"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A pump-seal scenario asks what changed, which permit path may apply, and what must be checked.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04DFDA7-941E-44A3-8FA8-BA7B24D09625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6D9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4F8596-BC7D-4526-B1CD-C173542E01B6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7647A3-FA9B-417B-9C98-F647D296BA7F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DE778C7-316F-4B08-9F77-86FC9605CAF4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BE54E42-478D-45BE-87C0-9D0075608E3A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2A5809-7970-4417-932C-ED1F0CD6C21A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1FDC18-9E33-4014-A71F-6B704950DD8D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A322F4-AFB5-4EDC-BF58-14E2C9D75688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Workers understand why one tool or condition can change the job.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91B57A-460C-4FC3-A141-12AD45C6996E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CA60AF-4345-4DDD-9D85-18076F8F33E4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7CB66E-FB3E-45F0-A238-38205F0B59CE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0AF96E-08EF-4AE4-869E-63C74D19AE5A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16C7CE-BCCA-493D-BFE6-0761CF32930D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04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CC8690-EE90-AB6A-269B-6743162CBB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692638" y="4752975"/>
            <a:ext cx="2482623" cy="139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4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623402" y="1620441"/>
            <a:ext cx="8568598" cy="48198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E2C4E9-B6F1-47E7-91B1-A4DE5927FC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6CA3EE-27BD-488D-BF0E-E4451E2C1BF4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02F22D-D32F-489C-BEE5-24BF5BE37043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95A592-30CC-499A-912A-594A917FF610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05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3E20FF-4DEF-4B5A-8E6F-C293F4C2E3C6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2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Every explanation points back to a source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2A0120-C2A1-4A2E-BF7A-52C535190EE0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PermitIQ explains the answer and shows exactly which controlled clause supports it.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BA83240-135E-4CFD-9499-7E7C505B62C2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36D9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EEDC0-2AD8-49D5-B7DD-736C864C44D3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11D954-9B80-4601-823C-CDED2B5FFECE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2D5B81A-29D5-4848-A91F-A3AF74371BE3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2E5387-1FD7-4D3C-B02F-F783E2C9B152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36D9F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F52EB0-F280-425C-8EFC-2BF4A0F0CB66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E9C86F-CC7C-4483-A100-4A7C6641F7B9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36D9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6D9F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85B635-2C75-4C63-B684-8B8473CB9762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system teaches without inventing safety instructions.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B1ECE9-FD4A-444F-A332-D3A9D1D410D0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52D312-6F09-4C07-92D4-2C32E20E22D7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632A9-F98B-4D04-BABD-313496671898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EF26C7-14C9-48E1-A4BC-7E778D54CE58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C33957-D05B-4808-AB3B-1CE0D0BA24E8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05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F39C5C-A995-7613-AD87-B85B4BF9D4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623402" y="4656256"/>
            <a:ext cx="2982878" cy="167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3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5639858" y="1581150"/>
            <a:ext cx="8246533" cy="463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BF4F1AC-F139-445A-909C-CD3907075C9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15C0B8-8307-4954-BAB9-B64CD5B5D00B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99D92A-98AC-4F66-8BDD-1266243FA829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6A2E9-FA64-479A-8090-BFE84262AC51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06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D25E90-FE8E-42AE-8CD2-E8E2B644D496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745" lnSpcReduction="10000"/>
          </a:bodyPr>
          <a:lstStyle/>
          <a:p>
            <a:pPr>
              <a:defRPr sz="352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Start with the work—not the paperwork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7F096-D05F-4EB6-999E-005D500ACD55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Describe the pump-seal job in ordinary language before PermitIQ opens the company form.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093BCD4-7E45-430A-B338-40BE51EDDEDB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D3EAB3-E988-4B5C-9203-962397095A90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ADB287-0E36-46BC-B91E-B1408E154CCB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D7E57E-821C-4D21-ABF5-5FDFC529D85B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09DB5E2-81E5-4DD3-8D35-E5C2B6B5BC7B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7D14B2-A0E0-4D5A-B4E2-F6F4EE455242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37EED8-D164-4BC3-9D4A-EBD80A88AED5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2DFAD6-C800-4570-9787-DE12BF85F1C8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package begins with clear job intent—not a wall of blank fields.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F25B5F-3C7B-4A9C-A7D4-C01998C0C584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BBFBB0-C3BB-43D1-8D7F-287003F1AF36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6461ED-9CF1-4EB9-B913-521BE9F2BB7A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AD1EB8-489F-4CBF-BB6D-90D5F732382D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DF65CD-38C9-4D38-8887-BBE88D83527C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06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8E196F-87AA-ECE4-2F42-3F165BA3D9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629838" y="5094776"/>
            <a:ext cx="2287954" cy="128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5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7444055" y="1609725"/>
            <a:ext cx="5367867" cy="30194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E877D9-F4FD-4C85-9C9A-6D8C7DCE614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05A3D0-1037-443F-8059-504B642C9089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91FEC4-FD30-4F33-A71D-9EEA5AB66598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E3CD1D-E864-405D-BFF2-EE038E51B21E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07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F43436-C66D-42FC-8060-56FE6C42F7C5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1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Confirm exactly where the work will happen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8095EB-0EDA-40FD-9DA8-C08BA469FC12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Select and verify the real equipment tag before the permit package can proceed.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4FA6E57-1EB5-4F31-A3CF-5BFC05A9CEA3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F92083-DD17-490A-ADA4-AF634E6ADCAF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3A85CD-BF1F-4933-BF48-D0F76F68309D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935A3F5-9BCE-4709-A2E7-87F49DF5589C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47B4B78-36F5-42EB-83E4-A63C44B4AB59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EF7C32-9CB7-45EF-9CD7-C1D5EDBBE7B3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74C513-C6DE-4E9A-93D4-F64DC5C79C77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BF9551-2678-4C08-A404-0178B7599E48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The right work on the wrong pump is still the wrong job.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EDCB9B-7B5B-4EF6-B9F7-1D51C30D502C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550195-4248-4AC1-87F4-27A88D7E0A22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6A6BBE-5FFA-4318-ABE9-087581AFD929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221C66-EF3A-42D3-89BD-7AC5DD2DB10D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EEDF80-E97A-4627-BBC2-BCDDBD40DDF6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07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8964A5-E69D-7EE5-04D8-D08FC9301F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3657501" y="4952999"/>
            <a:ext cx="2455334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02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173474" y="1212774"/>
            <a:ext cx="6056625" cy="34068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F9E07F-DAAE-45A8-A239-C62012E08DC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72CAF8-6135-4476-AD3F-B83D067A39A3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114300"/>
          </a:xfrm>
          <a:prstGeom prst="rect">
            <a:avLst/>
          </a:prstGeom>
          <a:solidFill>
            <a:srgbClr val="080D1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4FD1B-776E-4E2F-BA99-E6D1AEC06727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38100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A240B4-D39B-4787-B5FA-CCCA04822D9E}"/>
              </a:ext>
            </a:extLst>
          </p:cNvPr>
          <p:cNvSpPr>
            <a:spLocks noGrp="1"/>
          </p:cNvSpPr>
          <p:nvPr/>
        </p:nvSpPr>
        <p:spPr>
          <a:xfrm>
            <a:off x="952500" y="152400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05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PERMITIQ UI WALKTHROUGH  •  SCREEN 08 OF 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79E4CA-B959-41C3-999A-9F1A787428E2}"/>
              </a:ext>
            </a:extLst>
          </p:cNvPr>
          <p:cNvSpPr>
            <a:spLocks noGrp="1"/>
          </p:cNvSpPr>
          <p:nvPr/>
        </p:nvSpPr>
        <p:spPr>
          <a:xfrm>
            <a:off x="457200" y="457200"/>
            <a:ext cx="895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3150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Only released sources are allowed to speak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BDDDA1-A535-41C3-9907-E01660C1B8BD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822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1575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B9C4D6"/>
                </a:solidFill>
                <a:latin typeface="Arial"/>
                <a:ea typeface="Arial"/>
                <a:cs typeface="Arial"/>
              </a:rPr>
              <a:t>Lock the draft to controlled documents released for this company, site, equipment, and task.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6A27A70-955F-484C-8DAB-B181A9484605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oundRect">
            <a:avLst>
              <a:gd name="adj" fmla="val 50000"/>
            </a:avLst>
          </a:prstGeom>
          <a:solidFill>
            <a:srgbClr val="10182D"/>
          </a:solidFill>
          <a:ln w="9525">
            <a:solidFill>
              <a:srgbClr val="FFB2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CF6CD4-D1DD-4BA8-832F-E1950CE3088F}"/>
              </a:ext>
            </a:extLst>
          </p:cNvPr>
          <p:cNvSpPr>
            <a:spLocks noGrp="1"/>
          </p:cNvSpPr>
          <p:nvPr/>
        </p:nvSpPr>
        <p:spPr>
          <a:xfrm>
            <a:off x="9601200" y="323850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050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C849E8-3389-4FC4-A21B-8ABE0FAB331D}"/>
              </a:ext>
            </a:extLst>
          </p:cNvPr>
          <p:cNvSpPr>
            <a:spLocks noGrp="1"/>
          </p:cNvSpPr>
          <p:nvPr/>
        </p:nvSpPr>
        <p:spPr>
          <a:xfrm>
            <a:off x="9372600" y="838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UI DEMONSTRATION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959DBF8-303F-4841-87C9-AC9041D0E525}"/>
              </a:ext>
            </a:extLst>
          </p:cNvPr>
          <p:cNvSpPr>
            <a:spLocks noGrp="1"/>
          </p:cNvSpPr>
          <p:nvPr/>
        </p:nvSpPr>
        <p:spPr>
          <a:xfrm>
            <a:off x="419100" y="1562100"/>
            <a:ext cx="8801100" cy="4953000"/>
          </a:xfrm>
          <a:prstGeom prst="roundRect">
            <a:avLst>
              <a:gd name="adj" fmla="val 2692"/>
            </a:avLst>
          </a:prstGeom>
          <a:solidFill>
            <a:srgbClr val="0B1123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8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300" y="1639491"/>
            <a:ext cx="8648700" cy="4864894"/>
          </a:xfrm>
          <a:prstGeom prst="roundRect">
            <a:avLst>
              <a:gd name="adj" fmla="val 1566"/>
            </a:avLst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4CE78CA-B9C7-443E-B24B-6B0F5AB3F8D0}"/>
              </a:ext>
            </a:extLst>
          </p:cNvPr>
          <p:cNvSpPr>
            <a:spLocks noGrp="1"/>
          </p:cNvSpPr>
          <p:nvPr/>
        </p:nvSpPr>
        <p:spPr>
          <a:xfrm>
            <a:off x="9372600" y="4533900"/>
            <a:ext cx="2362200" cy="1676400"/>
          </a:xfrm>
          <a:prstGeom prst="roundRect">
            <a:avLst>
              <a:gd name="adj" fmla="val 7955"/>
            </a:avLst>
          </a:prstGeom>
          <a:solidFill>
            <a:srgbClr val="080D1C"/>
          </a:solidFill>
          <a:ln w="9525">
            <a:solidFill>
              <a:srgbClr val="FFB23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064BC3-5919-4000-947A-FBB1A29FFEE0}"/>
              </a:ext>
            </a:extLst>
          </p:cNvPr>
          <p:cNvSpPr>
            <a:spLocks noGrp="1"/>
          </p:cNvSpPr>
          <p:nvPr/>
        </p:nvSpPr>
        <p:spPr>
          <a:xfrm>
            <a:off x="9563100" y="4724400"/>
            <a:ext cx="400050" cy="28575"/>
          </a:xfrm>
          <a:prstGeom prst="rect">
            <a:avLst/>
          </a:prstGeom>
          <a:solidFill>
            <a:srgbClr val="FFB23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43CF88-E4FE-43AF-ADCB-A327128776AF}"/>
              </a:ext>
            </a:extLst>
          </p:cNvPr>
          <p:cNvSpPr>
            <a:spLocks noGrp="1"/>
          </p:cNvSpPr>
          <p:nvPr/>
        </p:nvSpPr>
        <p:spPr>
          <a:xfrm>
            <a:off x="9563100" y="4857750"/>
            <a:ext cx="1924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75" b="1">
                <a:solidFill>
                  <a:srgbClr val="FFB2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B23F"/>
                </a:solidFill>
                <a:latin typeface="Arial"/>
                <a:ea typeface="Arial"/>
                <a:cs typeface="Arial"/>
              </a:rPr>
              <a:t>WHY IT MATTERS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B5CD64-B7CB-40A9-97D2-9A952AF0D12D}"/>
              </a:ext>
            </a:extLst>
          </p:cNvPr>
          <p:cNvSpPr>
            <a:spLocks noGrp="1"/>
          </p:cNvSpPr>
          <p:nvPr/>
        </p:nvSpPr>
        <p:spPr>
          <a:xfrm>
            <a:off x="9563100" y="5162550"/>
            <a:ext cx="1924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425"/>
          </a:bodyPr>
          <a:lstStyle/>
          <a:p>
            <a:pPr>
              <a:lnSpc>
                <a:spcPct val="102000"/>
              </a:lnSpc>
              <a:buNone/>
              <a:defRPr sz="1575" b="1">
                <a:solidFill>
                  <a:srgbClr val="F8FAF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8FAFC"/>
                </a:solidFill>
                <a:latin typeface="Arial"/>
                <a:ea typeface="Arial"/>
                <a:cs typeface="Arial"/>
              </a:rPr>
              <a:t>Stale forms and uncontrolled PDFs cannot silently influence the answer.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0CE368-C627-4053-A88E-F43CBE9D4391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342900"/>
          </a:xfrm>
          <a:prstGeom prst="rect">
            <a:avLst/>
          </a:prstGeom>
          <a:solidFill>
            <a:srgbClr val="05081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79F68F-F5BD-417F-87A8-28FD48ACB6A0}"/>
              </a:ext>
            </a:extLst>
          </p:cNvPr>
          <p:cNvSpPr>
            <a:spLocks noGrp="1"/>
          </p:cNvSpPr>
          <p:nvPr/>
        </p:nvSpPr>
        <p:spPr>
          <a:xfrm>
            <a:off x="457200" y="6572250"/>
            <a:ext cx="438150" cy="28575"/>
          </a:xfrm>
          <a:prstGeom prst="rect">
            <a:avLst/>
          </a:prstGeom>
          <a:solidFill>
            <a:srgbClr val="36D9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BC29C6-2F4F-44AF-94C9-A8DA72046F01}"/>
              </a:ext>
            </a:extLst>
          </p:cNvPr>
          <p:cNvSpPr>
            <a:spLocks noGrp="1"/>
          </p:cNvSpPr>
          <p:nvPr/>
        </p:nvSpPr>
        <p:spPr>
          <a:xfrm>
            <a:off x="990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900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EON AI VENTURES  •  PERMITIQ UI CONCEPT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6E0D9A-943B-414E-9B18-8ECE79FE4D32}"/>
              </a:ext>
            </a:extLst>
          </p:cNvPr>
          <p:cNvSpPr>
            <a:spLocks noGrp="1"/>
          </p:cNvSpPr>
          <p:nvPr/>
        </p:nvSpPr>
        <p:spPr>
          <a:xfrm>
            <a:off x="5143500" y="6534150"/>
            <a:ext cx="6115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825" b="1">
                <a:solidFill>
                  <a:srgbClr val="7D8AA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7D8AA3"/>
                </a:solidFill>
                <a:latin typeface="Arial"/>
                <a:ea typeface="Arial"/>
                <a:cs typeface="Arial"/>
              </a:rPr>
              <a:t>SYNTHETIC DEMONSTRATION — REPLACE WITH CUSTOMER-CONTROLLED FORMS &amp; SOURCES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E25995-1B4B-4E65-84E8-0C4E424C0708}"/>
              </a:ext>
            </a:extLst>
          </p:cNvPr>
          <p:cNvSpPr>
            <a:spLocks noGrp="1"/>
          </p:cNvSpPr>
          <p:nvPr/>
        </p:nvSpPr>
        <p:spPr>
          <a:xfrm>
            <a:off x="11334750" y="65341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00" b="1">
                <a:solidFill>
                  <a:srgbClr val="B9C4D6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C4D6"/>
                </a:solidFill>
                <a:latin typeface="Arial"/>
                <a:ea typeface="Arial"/>
                <a:cs typeface="Arial"/>
              </a:rPr>
              <a:t>08 / 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E57115-6F5A-7617-2BD0-ADE01B2CC1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4133850" y="5028927"/>
            <a:ext cx="2191284" cy="12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692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1568</Words>
  <Application>Microsoft Macintosh PowerPoint</Application>
  <DocSecurity>0</DocSecurity>
  <PresentationFormat>Widescreen</PresentationFormat>
  <Paragraphs>232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Dan Lejerskar</cp:lastModifiedBy>
  <cp:revision>5</cp:revision>
  <dcterms:created xsi:type="dcterms:W3CDTF">2026-07-22T18:07:13Z</dcterms:created>
  <dcterms:modified xsi:type="dcterms:W3CDTF">2026-07-22T18:36:34Z</dcterms:modified>
</cp:coreProperties>
</file>